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inyon Script"/>
      <p:regular r:id="rId25"/>
    </p:embeddedFont>
    <p:embeddedFont>
      <p:font typeface="Great Vibes"/>
      <p:regular r:id="rId26"/>
    </p:embeddedFon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00420E-FEBC-4847-AC57-0D79B60475DC}">
  <a:tblStyle styleId="{B200420E-FEBC-4847-AC57-0D79B60475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reatVibes-regular.fntdata"/><Relationship Id="rId25" Type="http://schemas.openxmlformats.org/officeDocument/2006/relationships/font" Target="fonts/PinyonScript-regular.fntdata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6302fcff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6302fcff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6302fcff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6302fcff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6302fcff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6302fcff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a1011a7e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a1011a7e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a1011a7e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a1011a7e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a1011a7e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a1011a7e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6302fcf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6302fcf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6302fcff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6302fcff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a1011a7e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a1011a7e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02572ba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a02572ba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a02572b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a02572b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a02572ba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a02572b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a02572b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a02572b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02572ba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02572ba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a02572b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a02572b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a02572ba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a02572ba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a1011a7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a1011a7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hyperlink" Target="mailto:tweeda@smu.edu" TargetMode="External"/><Relationship Id="rId5" Type="http://schemas.openxmlformats.org/officeDocument/2006/relationships/hyperlink" Target="mailto:gipsonj@smu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958475" y="-217650"/>
            <a:ext cx="255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1C232"/>
                </a:solidFill>
                <a:latin typeface="Algerian"/>
                <a:ea typeface="Algerian"/>
                <a:cs typeface="Algerian"/>
                <a:sym typeface="Algerian"/>
              </a:rPr>
              <a:t>Beer</a:t>
            </a:r>
            <a:endParaRPr b="1" sz="6600">
              <a:solidFill>
                <a:srgbClr val="F1C232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878425" y="1660775"/>
            <a:ext cx="192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Jacob Gipson</a:t>
            </a:r>
            <a:endParaRPr b="1" sz="22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Tavin Weeda</a:t>
            </a:r>
            <a:endParaRPr b="1" sz="22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-1620775" y="7675"/>
            <a:ext cx="73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reat Vibes"/>
                <a:ea typeface="Great Vibes"/>
                <a:cs typeface="Great Vibes"/>
                <a:sym typeface="Great Vibes"/>
              </a:rPr>
              <a:t>Classifying Ales and IPA’s</a:t>
            </a:r>
            <a:endParaRPr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275" name="Google Shape;275;p22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22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2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2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>
            <a:off x="1681450" y="1141419"/>
            <a:ext cx="72456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5463400" y="1038413"/>
            <a:ext cx="318300" cy="3108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6606950" y="1645125"/>
            <a:ext cx="318300" cy="31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4373013" y="839675"/>
            <a:ext cx="318300" cy="3108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7674100" y="2751788"/>
            <a:ext cx="318300" cy="310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7131000" y="794963"/>
            <a:ext cx="318300" cy="310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5357850" y="3356900"/>
            <a:ext cx="318300" cy="3108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7271250" y="1756125"/>
            <a:ext cx="318300" cy="310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"/>
          <p:cNvSpPr/>
          <p:nvPr/>
        </p:nvSpPr>
        <p:spPr>
          <a:xfrm>
            <a:off x="4982275" y="2644600"/>
            <a:ext cx="318300" cy="3108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/>
        </p:nvSpPr>
        <p:spPr>
          <a:xfrm>
            <a:off x="2026563" y="917150"/>
            <a:ext cx="19983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What color is unknown circle? 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2634675" y="1753025"/>
            <a:ext cx="8511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k= 3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2814850" y="2623275"/>
            <a:ext cx="5550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k=7</a:t>
            </a:r>
            <a:endParaRPr b="1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b="1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3649750" y="1521900"/>
            <a:ext cx="3945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K Nearest Neighbors (KNN)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05" name="Google Shape;305;p22"/>
          <p:cNvCxnSpPr/>
          <p:nvPr/>
        </p:nvCxnSpPr>
        <p:spPr>
          <a:xfrm>
            <a:off x="6941875" y="1850175"/>
            <a:ext cx="310800" cy="5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22"/>
          <p:cNvCxnSpPr>
            <a:endCxn id="297" idx="4"/>
          </p:cNvCxnSpPr>
          <p:nvPr/>
        </p:nvCxnSpPr>
        <p:spPr>
          <a:xfrm flipH="1" rot="10800000">
            <a:off x="6850050" y="1105763"/>
            <a:ext cx="440100" cy="55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2"/>
          <p:cNvCxnSpPr>
            <a:endCxn id="293" idx="5"/>
          </p:cNvCxnSpPr>
          <p:nvPr/>
        </p:nvCxnSpPr>
        <p:spPr>
          <a:xfrm rot="10800000">
            <a:off x="5735086" y="1303697"/>
            <a:ext cx="912000" cy="39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 txBox="1"/>
          <p:nvPr/>
        </p:nvSpPr>
        <p:spPr>
          <a:xfrm>
            <a:off x="-1620775" y="7675"/>
            <a:ext cx="73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reat Vibes"/>
                <a:ea typeface="Great Vibes"/>
                <a:cs typeface="Great Vibes"/>
                <a:sym typeface="Great Vibes"/>
              </a:rPr>
              <a:t>Classifying Ales and IPA’s</a:t>
            </a:r>
            <a:endParaRPr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322" name="Google Shape;322;p24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3" name="Google Shape;3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4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8" name="Google Shape;328;p24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p24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24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4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1681450" y="1187507"/>
            <a:ext cx="72456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25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8" name="Google Shape;3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5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2" name="Google Shape;352;p25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25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5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25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3164575" y="1958700"/>
            <a:ext cx="5827200" cy="19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As we can see, the Accuracy and Sensitivity of the knn.cv model drops with significantly with a k &gt; 20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Generally, Specificity increases as k increases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From the CV model we can see that a k of 20 is a great candidate for our model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65" name="Google Shape;3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26" y="63423"/>
            <a:ext cx="2960099" cy="182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25" y="2040125"/>
            <a:ext cx="2960099" cy="182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5549" y="63400"/>
            <a:ext cx="2960099" cy="182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" name="Google Shape;375;p26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6" name="Google Shape;3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3" name="Google Shape;383;p26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6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5" name="Google Shape;385;p26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26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26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6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6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6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3164575" y="1958700"/>
            <a:ext cx="5827200" cy="19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Next we measured performance of our model using an external cross validation model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We see similar behavior for accuracy and specificity, but we see a steep drop off in sensitivity from 10 to 20.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In the end, we choose a k value of 20 as the sensitivity lost between 10 and 20 is approximately only 0.02.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93" name="Google Shape;3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00" y="115749"/>
            <a:ext cx="3198001" cy="197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01" y="2299649"/>
            <a:ext cx="3198001" cy="1972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9850" y="115750"/>
            <a:ext cx="3098101" cy="191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7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7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27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4" name="Google Shape;4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7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6" name="Google Shape;406;p27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9" name="Google Shape;409;p27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0" name="Google Shape;410;p27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" name="Google Shape;413;p27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27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27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7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9" name="Google Shape;419;p27"/>
          <p:cNvSpPr txBox="1"/>
          <p:nvPr/>
        </p:nvSpPr>
        <p:spPr>
          <a:xfrm>
            <a:off x="5217050" y="870800"/>
            <a:ext cx="3615300" cy="30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The model was then validated with a data set that was separated from the training set.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Checking the model with our tuned k parameter, we observe good performance with the validation set.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0" name="Google Shape;420;p27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421" name="Google Shape;421;p27"/>
          <p:cNvGraphicFramePr/>
          <p:nvPr/>
        </p:nvGraphicFramePr>
        <p:xfrm>
          <a:off x="1931600" y="952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{B200420E-FEBC-4847-AC57-0D79B60475DC}</a:tableStyleId>
              </a:tblPr>
              <a:tblGrid>
                <a:gridCol w="1288675"/>
                <a:gridCol w="1288675"/>
              </a:tblGrid>
              <a:tr h="630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Statistics with k = 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  <a:tr h="6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</a:tr>
              <a:tr h="6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Specificity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</a:tr>
              <a:tr h="6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Sensitivity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8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8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8"/>
          <p:cNvSpPr txBox="1"/>
          <p:nvPr/>
        </p:nvSpPr>
        <p:spPr>
          <a:xfrm>
            <a:off x="-1250825" y="7675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980000"/>
                </a:highlight>
                <a:latin typeface="Pinyon Script"/>
                <a:ea typeface="Pinyon Script"/>
                <a:cs typeface="Pinyon Script"/>
                <a:sym typeface="Pinyon Script"/>
              </a:rPr>
              <a:t>Naive Bayes</a:t>
            </a:r>
            <a:r>
              <a:rPr lang="en" sz="3000" u="sng">
                <a:solidFill>
                  <a:schemeClr val="dk1"/>
                </a:solidFill>
                <a:highlight>
                  <a:srgbClr val="980000"/>
                </a:highlight>
                <a:latin typeface="Pinyon Script"/>
                <a:ea typeface="Pinyon Script"/>
                <a:cs typeface="Pinyon Script"/>
                <a:sym typeface="Pinyon Script"/>
              </a:rPr>
              <a:t> </a:t>
            </a:r>
            <a:endParaRPr u="sng">
              <a:highlight>
                <a:srgbClr val="980000"/>
              </a:highlight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cxnSp>
        <p:nvCxnSpPr>
          <p:cNvPr id="430" name="Google Shape;430;p28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1" name="Google Shape;4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8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4" name="Google Shape;434;p28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5" name="Google Shape;435;p28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6" name="Google Shape;436;p28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8" name="Google Shape;438;p28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28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28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28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8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8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8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7315300" y="1704475"/>
            <a:ext cx="15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7" name="Google Shape;447;p28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448" name="Google Shape;448;p28"/>
          <p:cNvGraphicFramePr/>
          <p:nvPr/>
        </p:nvGraphicFramePr>
        <p:xfrm>
          <a:off x="3858800" y="161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{B200420E-FEBC-4847-AC57-0D79B60475DC}</a:tableStyleId>
              </a:tblPr>
              <a:tblGrid>
                <a:gridCol w="1137775"/>
                <a:gridCol w="1383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Specificity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Sensitivity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9" name="Google Shape;449;p28"/>
          <p:cNvSpPr txBox="1"/>
          <p:nvPr/>
        </p:nvSpPr>
        <p:spPr>
          <a:xfrm>
            <a:off x="2085025" y="3209138"/>
            <a:ext cx="60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Similar Metrics to KNN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0" name="Google Shape;450;p28"/>
          <p:cNvSpPr txBox="1"/>
          <p:nvPr/>
        </p:nvSpPr>
        <p:spPr>
          <a:xfrm>
            <a:off x="3256325" y="962100"/>
            <a:ext cx="37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Predicting with ABV and IBU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9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9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9"/>
          <p:cNvSpPr txBox="1"/>
          <p:nvPr/>
        </p:nvSpPr>
        <p:spPr>
          <a:xfrm>
            <a:off x="-1028825" y="7675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highlight>
                  <a:srgbClr val="980000"/>
                </a:highlight>
                <a:latin typeface="Pinyon Script"/>
                <a:ea typeface="Pinyon Script"/>
                <a:cs typeface="Pinyon Script"/>
                <a:sym typeface="Pinyon Script"/>
              </a:rPr>
              <a:t>Market Analysis</a:t>
            </a:r>
            <a:endParaRPr u="sng">
              <a:highlight>
                <a:srgbClr val="980000"/>
              </a:highlight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cxnSp>
        <p:nvCxnSpPr>
          <p:cNvPr id="459" name="Google Shape;459;p29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0" name="Google Shape;4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9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62" name="Google Shape;462;p29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98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29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29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29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98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1" name="Google Shape;471;p29"/>
          <p:cNvSpPr txBox="1"/>
          <p:nvPr/>
        </p:nvSpPr>
        <p:spPr>
          <a:xfrm>
            <a:off x="2471850" y="1073100"/>
            <a:ext cx="60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2" name="Google Shape;472;p29"/>
          <p:cNvSpPr txBox="1"/>
          <p:nvPr/>
        </p:nvSpPr>
        <p:spPr>
          <a:xfrm>
            <a:off x="2014175" y="654175"/>
            <a:ext cx="6283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Average"/>
                <a:ea typeface="Average"/>
                <a:cs typeface="Average"/>
                <a:sym typeface="Average"/>
              </a:rPr>
              <a:t>American IPA</a:t>
            </a:r>
            <a:endParaRPr sz="1800" u="sng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Most Common Style in 39 States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3" name="Google Shape;473;p29"/>
          <p:cNvSpPr txBox="1"/>
          <p:nvPr/>
        </p:nvSpPr>
        <p:spPr>
          <a:xfrm>
            <a:off x="3063900" y="1783575"/>
            <a:ext cx="54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4" name="Google Shape;474;p29"/>
          <p:cNvSpPr txBox="1"/>
          <p:nvPr/>
        </p:nvSpPr>
        <p:spPr>
          <a:xfrm>
            <a:off x="2841875" y="1783575"/>
            <a:ext cx="486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5" name="Google Shape;475;p29"/>
          <p:cNvSpPr txBox="1"/>
          <p:nvPr/>
        </p:nvSpPr>
        <p:spPr>
          <a:xfrm>
            <a:off x="3970525" y="3115738"/>
            <a:ext cx="21165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76" name="Google Shape;4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088" y="1732250"/>
            <a:ext cx="11430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0513" y="1827650"/>
            <a:ext cx="22002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5625" y="1753125"/>
            <a:ext cx="23526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9"/>
          <p:cNvSpPr txBox="1"/>
          <p:nvPr/>
        </p:nvSpPr>
        <p:spPr>
          <a:xfrm>
            <a:off x="1887175" y="3412788"/>
            <a:ext cx="6283200" cy="538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verage"/>
                <a:ea typeface="Average"/>
                <a:cs typeface="Average"/>
                <a:sym typeface="Average"/>
              </a:rPr>
              <a:t>Demand for IPA’s</a:t>
            </a:r>
            <a:endParaRPr b="1" sz="2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0" name="Google Shape;480;p29"/>
          <p:cNvSpPr txBox="1"/>
          <p:nvPr/>
        </p:nvSpPr>
        <p:spPr>
          <a:xfrm>
            <a:off x="2206800" y="1427450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Indiana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1" name="Google Shape;481;p29"/>
          <p:cNvSpPr txBox="1"/>
          <p:nvPr/>
        </p:nvSpPr>
        <p:spPr>
          <a:xfrm>
            <a:off x="4270225" y="1480150"/>
            <a:ext cx="16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Oregon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2" name="Google Shape;482;p29"/>
          <p:cNvSpPr txBox="1"/>
          <p:nvPr/>
        </p:nvSpPr>
        <p:spPr>
          <a:xfrm>
            <a:off x="7186075" y="1517700"/>
            <a:ext cx="15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Washington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0" y="0"/>
            <a:ext cx="9114400" cy="51799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30"/>
          <p:cNvSpPr txBox="1"/>
          <p:nvPr/>
        </p:nvSpPr>
        <p:spPr>
          <a:xfrm>
            <a:off x="2213500" y="8137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D966"/>
                </a:solidFill>
                <a:latin typeface="Average"/>
                <a:ea typeface="Average"/>
                <a:cs typeface="Average"/>
                <a:sym typeface="Average"/>
              </a:rPr>
              <a:t>Tavin Weeda</a:t>
            </a:r>
            <a:endParaRPr sz="2800">
              <a:solidFill>
                <a:srgbClr val="FFD9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D966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tweeda@smu.edu</a:t>
            </a:r>
            <a:endParaRPr sz="2800">
              <a:solidFill>
                <a:srgbClr val="FFD9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D9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D966"/>
                </a:solidFill>
                <a:latin typeface="Average"/>
                <a:ea typeface="Average"/>
                <a:cs typeface="Average"/>
                <a:sym typeface="Average"/>
              </a:rPr>
              <a:t>Jacob Gipson</a:t>
            </a:r>
            <a:endParaRPr sz="2800">
              <a:solidFill>
                <a:srgbClr val="FFD9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D966"/>
                </a:solidFill>
                <a:latin typeface="Average"/>
                <a:ea typeface="Average"/>
                <a:cs typeface="Average"/>
                <a:sym typeface="Averag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gipsonj@smu.edu</a:t>
            </a:r>
            <a:endParaRPr sz="28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4294967295" type="title"/>
          </p:nvPr>
        </p:nvSpPr>
        <p:spPr>
          <a:xfrm>
            <a:off x="322400" y="1417938"/>
            <a:ext cx="8520600" cy="572700"/>
          </a:xfrm>
          <a:prstGeom prst="rect">
            <a:avLst/>
          </a:prstGeom>
          <a:solidFill>
            <a:srgbClr val="F1C23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375" y="4106975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0" y="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reat Vibes"/>
                <a:ea typeface="Great Vibes"/>
                <a:cs typeface="Great Vibes"/>
                <a:sym typeface="Great Vibes"/>
              </a:rPr>
              <a:t>Addressing Missing Values</a:t>
            </a:r>
            <a:endParaRPr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393750" y="2299650"/>
            <a:ext cx="1648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Average"/>
                <a:ea typeface="Average"/>
                <a:cs typeface="Average"/>
                <a:sym typeface="Average"/>
              </a:rPr>
              <a:t>ABV: 62</a:t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953000" y="1687000"/>
            <a:ext cx="6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306450" y="1362450"/>
            <a:ext cx="182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Average"/>
                <a:ea typeface="Average"/>
                <a:cs typeface="Average"/>
                <a:sym typeface="Average"/>
              </a:rPr>
              <a:t>IBU: 1005</a:t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851042" y="3173913"/>
            <a:ext cx="265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Average"/>
                <a:ea typeface="Average"/>
                <a:cs typeface="Average"/>
                <a:sym typeface="Average"/>
              </a:rPr>
              <a:t>Style:  5</a:t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9200" y="6894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752" y="2376612"/>
            <a:ext cx="729247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461" y="3205175"/>
            <a:ext cx="816400" cy="6094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250" y="1335264"/>
            <a:ext cx="596775" cy="7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4"/>
          <p:cNvCxnSpPr/>
          <p:nvPr/>
        </p:nvCxnSpPr>
        <p:spPr>
          <a:xfrm>
            <a:off x="-1500" y="4016800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4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4"/>
          <p:cNvSpPr/>
          <p:nvPr/>
        </p:nvSpPr>
        <p:spPr>
          <a:xfrm>
            <a:off x="2960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29600" y="689475"/>
            <a:ext cx="1694700" cy="16572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22950" y="2348125"/>
            <a:ext cx="1703700" cy="1668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0" y="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reat Vibes"/>
                <a:ea typeface="Great Vibes"/>
                <a:cs typeface="Great Vibes"/>
                <a:sym typeface="Great Vibes"/>
              </a:rPr>
              <a:t>Addressing Missing Values</a:t>
            </a:r>
            <a:endParaRPr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93" name="Google Shape;93;p15"/>
          <p:cNvCxnSpPr/>
          <p:nvPr/>
        </p:nvCxnSpPr>
        <p:spPr>
          <a:xfrm>
            <a:off x="9200" y="6894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2975850" y="1172388"/>
            <a:ext cx="502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Oswald"/>
                <a:ea typeface="Oswald"/>
                <a:cs typeface="Oswald"/>
                <a:sym typeface="Oswald"/>
              </a:rPr>
              <a:t>Missing </a:t>
            </a:r>
            <a:endParaRPr b="1" sz="2400" u="sng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Oswald"/>
                <a:ea typeface="Oswald"/>
                <a:cs typeface="Oswald"/>
                <a:sym typeface="Oswald"/>
              </a:rPr>
              <a:t>IBU and ABV</a:t>
            </a:r>
            <a:endParaRPr b="1" sz="2400" u="sng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3810300" y="1433988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1671750" y="1350388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4136575" y="1172388"/>
            <a:ext cx="264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lang="en" sz="2400" u="sng">
                <a:latin typeface="Oswald"/>
                <a:ea typeface="Oswald"/>
                <a:cs typeface="Oswald"/>
                <a:sym typeface="Oswald"/>
              </a:rPr>
              <a:t>Beers Missing Style</a:t>
            </a:r>
            <a:endParaRPr b="1" sz="2400" u="sng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975875" y="2014800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❖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3 were not actual beers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975875" y="2578688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❖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2 were found online and input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5"/>
          <p:cNvCxnSpPr/>
          <p:nvPr/>
        </p:nvCxnSpPr>
        <p:spPr>
          <a:xfrm>
            <a:off x="-1500" y="4016800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5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3850050" y="2015663"/>
            <a:ext cx="286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❖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Replaced missing IBU and ABV with the mean IBU and ABV for each style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-1542650" y="-1915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1C232"/>
                </a:highlight>
                <a:latin typeface="Great Vibes"/>
                <a:ea typeface="Great Vibes"/>
                <a:cs typeface="Great Vibes"/>
                <a:sym typeface="Great Vibes"/>
              </a:rPr>
              <a:t>Breweries</a:t>
            </a:r>
            <a:endParaRPr b="1" sz="3000">
              <a:solidFill>
                <a:schemeClr val="dk1"/>
              </a:solidFill>
              <a:highlight>
                <a:srgbClr val="F1C232"/>
              </a:highlight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463050" y="1275600"/>
            <a:ext cx="1648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3953000" y="1687000"/>
            <a:ext cx="6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759800" y="2153525"/>
            <a:ext cx="182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1009417" y="3234000"/>
            <a:ext cx="265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-1500" y="592050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00" y="584350"/>
            <a:ext cx="7441800" cy="455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650" y="3821563"/>
            <a:ext cx="2387927" cy="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650" y="77013"/>
            <a:ext cx="772550" cy="4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7449300" y="0"/>
            <a:ext cx="1694700" cy="5727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6"/>
          <p:cNvCxnSpPr/>
          <p:nvPr/>
        </p:nvCxnSpPr>
        <p:spPr>
          <a:xfrm>
            <a:off x="-1500" y="401680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1642" y="2257350"/>
            <a:ext cx="703908" cy="4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5319825" y="2176625"/>
            <a:ext cx="279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47 Breweries </a:t>
            </a:r>
            <a:endParaRPr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in Colorado</a:t>
            </a:r>
            <a:endParaRPr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31" name="Google Shape;131;p16"/>
          <p:cNvCxnSpPr/>
          <p:nvPr/>
        </p:nvCxnSpPr>
        <p:spPr>
          <a:xfrm>
            <a:off x="-1500" y="22573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6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29600" y="629050"/>
            <a:ext cx="1648800" cy="16284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22950" y="2259150"/>
            <a:ext cx="1648800" cy="17577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-1675875" y="-5445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1C232"/>
                </a:highlight>
                <a:latin typeface="Great Vibes"/>
                <a:ea typeface="Great Vibes"/>
                <a:cs typeface="Great Vibes"/>
                <a:sym typeface="Great Vibes"/>
              </a:rPr>
              <a:t>ABV</a:t>
            </a:r>
            <a:endParaRPr b="1" sz="3000">
              <a:solidFill>
                <a:schemeClr val="dk1"/>
              </a:solidFill>
              <a:highlight>
                <a:srgbClr val="F1C232"/>
              </a:highlight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463050" y="1275600"/>
            <a:ext cx="1648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3953000" y="1687000"/>
            <a:ext cx="6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759800" y="2153525"/>
            <a:ext cx="182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1009417" y="3234000"/>
            <a:ext cx="265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46" name="Google Shape;146;p17"/>
          <p:cNvCxnSpPr/>
          <p:nvPr/>
        </p:nvCxnSpPr>
        <p:spPr>
          <a:xfrm>
            <a:off x="-1500" y="592050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7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7449300" y="0"/>
            <a:ext cx="1694700" cy="5727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-1500" y="401680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002" y="47150"/>
            <a:ext cx="729247" cy="50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7"/>
          <p:cNvCxnSpPr/>
          <p:nvPr/>
        </p:nvCxnSpPr>
        <p:spPr>
          <a:xfrm>
            <a:off x="-1500" y="22573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7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29600" y="629050"/>
            <a:ext cx="1648800" cy="16284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22950" y="2259150"/>
            <a:ext cx="1648800" cy="17577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7807750" y="2301625"/>
            <a:ext cx="10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475" y="629050"/>
            <a:ext cx="7444024" cy="45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1700" y="3808350"/>
            <a:ext cx="2387927" cy="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5127" y="1364691"/>
            <a:ext cx="117681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7186100" y="2020400"/>
            <a:ext cx="182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Kentucky median beer ABV 6.5%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-1661100" y="-450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1C232"/>
                </a:highlight>
                <a:latin typeface="Great Vibes"/>
                <a:ea typeface="Great Vibes"/>
                <a:cs typeface="Great Vibes"/>
                <a:sym typeface="Great Vibes"/>
              </a:rPr>
              <a:t>IBU</a:t>
            </a:r>
            <a:endParaRPr b="1" sz="3000">
              <a:solidFill>
                <a:schemeClr val="dk1"/>
              </a:solidFill>
              <a:highlight>
                <a:srgbClr val="F1C232"/>
              </a:highlight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463050" y="1275600"/>
            <a:ext cx="1648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3953000" y="1687000"/>
            <a:ext cx="6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759800" y="2153525"/>
            <a:ext cx="182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1009417" y="3234000"/>
            <a:ext cx="265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71" name="Google Shape;171;p18"/>
          <p:cNvCxnSpPr/>
          <p:nvPr/>
        </p:nvCxnSpPr>
        <p:spPr>
          <a:xfrm>
            <a:off x="-1500" y="592050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18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7449300" y="0"/>
            <a:ext cx="1694700" cy="5727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18"/>
          <p:cNvCxnSpPr/>
          <p:nvPr/>
        </p:nvCxnSpPr>
        <p:spPr>
          <a:xfrm>
            <a:off x="-1500" y="401680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475" y="3858425"/>
            <a:ext cx="2387927" cy="89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8"/>
          <p:cNvCxnSpPr/>
          <p:nvPr/>
        </p:nvCxnSpPr>
        <p:spPr>
          <a:xfrm>
            <a:off x="-1500" y="22573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974" y="64797"/>
            <a:ext cx="403101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200" y="592050"/>
            <a:ext cx="7443301" cy="455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475" y="3781400"/>
            <a:ext cx="2387927" cy="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6557050" y="2464450"/>
            <a:ext cx="20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6253750" y="2120725"/>
            <a:ext cx="23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Delaware Median IBU: 60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4826" y="2017100"/>
            <a:ext cx="508550" cy="7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29600" y="629050"/>
            <a:ext cx="1648800" cy="16284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22950" y="2259150"/>
            <a:ext cx="1648800" cy="17577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-939900" y="7675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reat Vibes"/>
                <a:ea typeface="Great Vibes"/>
                <a:cs typeface="Great Vibes"/>
                <a:sym typeface="Great Vibes"/>
              </a:rPr>
              <a:t>ABV Distribution</a:t>
            </a:r>
            <a:endParaRPr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193" name="Google Shape;193;p19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19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9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19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M</a:t>
            </a:r>
            <a:r>
              <a:rPr b="1" lang="en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ean</a:t>
            </a:r>
            <a:r>
              <a:rPr b="1" lang="en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: 5.98 ABV</a:t>
            </a:r>
            <a:endParaRPr b="1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7315300" y="1704475"/>
            <a:ext cx="15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Median: 5.64 ABV</a:t>
            </a:r>
            <a:endParaRPr b="1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000" y="706075"/>
            <a:ext cx="5366562" cy="331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19"/>
          <p:cNvCxnSpPr/>
          <p:nvPr/>
        </p:nvCxnSpPr>
        <p:spPr>
          <a:xfrm rot="10800000">
            <a:off x="4462625" y="851075"/>
            <a:ext cx="0" cy="28863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19"/>
          <p:cNvCxnSpPr/>
          <p:nvPr/>
        </p:nvCxnSpPr>
        <p:spPr>
          <a:xfrm rot="10800000">
            <a:off x="4319000" y="851075"/>
            <a:ext cx="0" cy="2886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0" y="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highlight>
                  <a:srgbClr val="980000"/>
                </a:highlight>
                <a:latin typeface="Great Vibes"/>
                <a:ea typeface="Great Vibes"/>
                <a:cs typeface="Great Vibes"/>
                <a:sym typeface="Great Vibes"/>
              </a:rPr>
              <a:t>Relationship: ABV vs IBU</a:t>
            </a:r>
            <a:endParaRPr u="sng">
              <a:highlight>
                <a:srgbClr val="980000"/>
              </a:highlight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222" name="Google Shape;222;p20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20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0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0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7315300" y="1704475"/>
            <a:ext cx="15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0" name="Google Shape;2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000" y="724100"/>
            <a:ext cx="5288348" cy="3265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/>
          <p:cNvSpPr txBox="1"/>
          <p:nvPr/>
        </p:nvSpPr>
        <p:spPr>
          <a:xfrm>
            <a:off x="-1620775" y="7675"/>
            <a:ext cx="73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reat Vibes"/>
                <a:ea typeface="Great Vibes"/>
                <a:cs typeface="Great Vibes"/>
                <a:sym typeface="Great Vibes"/>
              </a:rPr>
              <a:t>Classifying Ales and IPA’s</a:t>
            </a:r>
            <a:endParaRPr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249" name="Google Shape;249;p21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21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1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1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1681450" y="1187507"/>
            <a:ext cx="72456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verage"/>
              <a:buChar char="●"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We wanted to classify beers as IPA’s and Pale Ales based on their ABV and IBU values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verage"/>
              <a:buChar char="●"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To do so we had to tune a knn model to classify our beers.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verage"/>
              <a:buChar char="●"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First, we tuned our k parameter using a internal cross validation model.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